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33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CF9D6-1E23-47F7-9C7B-2CF8C10DF237}" v="11" dt="2021-02-17T15:17:56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8807"/>
  </p:normalViewPr>
  <p:slideViewPr>
    <p:cSldViewPr snapToGrid="0" snapToObjects="1">
      <p:cViewPr varScale="1">
        <p:scale>
          <a:sx n="49" d="100"/>
          <a:sy n="49" d="100"/>
        </p:scale>
        <p:origin x="15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Abbin" userId="b818f6ca1408da31" providerId="LiveId" clId="{D32CF9D6-1E23-47F7-9C7B-2CF8C10DF237}"/>
    <pc:docChg chg="custSel addSld delSld modSld sldOrd">
      <pc:chgData name="Trish Abbin" userId="b818f6ca1408da31" providerId="LiveId" clId="{D32CF9D6-1E23-47F7-9C7B-2CF8C10DF237}" dt="2021-02-17T15:16:32.194" v="5360" actId="2696"/>
      <pc:docMkLst>
        <pc:docMk/>
      </pc:docMkLst>
      <pc:sldChg chg="modSp mod modNotesTx">
        <pc:chgData name="Trish Abbin" userId="b818f6ca1408da31" providerId="LiveId" clId="{D32CF9D6-1E23-47F7-9C7B-2CF8C10DF237}" dt="2021-02-15T16:18:28.746" v="4817" actId="20577"/>
        <pc:sldMkLst>
          <pc:docMk/>
          <pc:sldMk cId="3132809123" sldId="257"/>
        </pc:sldMkLst>
        <pc:spChg chg="mod">
          <ac:chgData name="Trish Abbin" userId="b818f6ca1408da31" providerId="LiveId" clId="{D32CF9D6-1E23-47F7-9C7B-2CF8C10DF237}" dt="2021-02-13T22:17:14.431" v="1" actId="33524"/>
          <ac:spMkLst>
            <pc:docMk/>
            <pc:sldMk cId="3132809123" sldId="257"/>
            <ac:spMk id="7" creationId="{D61C0594-0E2D-49F7-9233-858C99F479A3}"/>
          </ac:spMkLst>
        </pc:spChg>
      </pc:sldChg>
      <pc:sldChg chg="modSp mod modNotesTx">
        <pc:chgData name="Trish Abbin" userId="b818f6ca1408da31" providerId="LiveId" clId="{D32CF9D6-1E23-47F7-9C7B-2CF8C10DF237}" dt="2021-02-14T22:30:45.133" v="1862" actId="20577"/>
        <pc:sldMkLst>
          <pc:docMk/>
          <pc:sldMk cId="3171208083" sldId="258"/>
        </pc:sldMkLst>
        <pc:spChg chg="mod">
          <ac:chgData name="Trish Abbin" userId="b818f6ca1408da31" providerId="LiveId" clId="{D32CF9D6-1E23-47F7-9C7B-2CF8C10DF237}" dt="2021-02-13T22:31:17.910" v="661" actId="255"/>
          <ac:spMkLst>
            <pc:docMk/>
            <pc:sldMk cId="3171208083" sldId="258"/>
            <ac:spMk id="2" creationId="{54FE6094-07E5-3541-A4A0-6162349FCB56}"/>
          </ac:spMkLst>
        </pc:spChg>
        <pc:spChg chg="mod">
          <ac:chgData name="Trish Abbin" userId="b818f6ca1408da31" providerId="LiveId" clId="{D32CF9D6-1E23-47F7-9C7B-2CF8C10DF237}" dt="2021-02-14T22:22:54.415" v="998" actId="20577"/>
          <ac:spMkLst>
            <pc:docMk/>
            <pc:sldMk cId="3171208083" sldId="258"/>
            <ac:spMk id="3" creationId="{E916EC70-2516-E748-B956-01ED0134AD68}"/>
          </ac:spMkLst>
        </pc:spChg>
      </pc:sldChg>
      <pc:sldChg chg="modSp mod modNotesTx">
        <pc:chgData name="Trish Abbin" userId="b818f6ca1408da31" providerId="LiveId" clId="{D32CF9D6-1E23-47F7-9C7B-2CF8C10DF237}" dt="2021-02-14T22:49:26.772" v="2833" actId="20577"/>
        <pc:sldMkLst>
          <pc:docMk/>
          <pc:sldMk cId="2162654563" sldId="259"/>
        </pc:sldMkLst>
        <pc:spChg chg="mod">
          <ac:chgData name="Trish Abbin" userId="b818f6ca1408da31" providerId="LiveId" clId="{D32CF9D6-1E23-47F7-9C7B-2CF8C10DF237}" dt="2021-02-14T22:40:05.598" v="2160" actId="255"/>
          <ac:spMkLst>
            <pc:docMk/>
            <pc:sldMk cId="2162654563" sldId="259"/>
            <ac:spMk id="3" creationId="{B25D2837-DDF6-6F4F-9AD9-2E1E80CE1092}"/>
          </ac:spMkLst>
        </pc:spChg>
      </pc:sldChg>
      <pc:sldChg chg="modSp mod ord modNotesTx">
        <pc:chgData name="Trish Abbin" userId="b818f6ca1408da31" providerId="LiveId" clId="{D32CF9D6-1E23-47F7-9C7B-2CF8C10DF237}" dt="2021-02-15T16:46:25.119" v="5359" actId="20577"/>
        <pc:sldMkLst>
          <pc:docMk/>
          <pc:sldMk cId="1074035279" sldId="260"/>
        </pc:sldMkLst>
        <pc:spChg chg="mod">
          <ac:chgData name="Trish Abbin" userId="b818f6ca1408da31" providerId="LiveId" clId="{D32CF9D6-1E23-47F7-9C7B-2CF8C10DF237}" dt="2021-02-15T16:42:08.640" v="5135" actId="20577"/>
          <ac:spMkLst>
            <pc:docMk/>
            <pc:sldMk cId="1074035279" sldId="260"/>
            <ac:spMk id="3" creationId="{4E3BE216-FFB4-894E-8101-6B2844F6930A}"/>
          </ac:spMkLst>
        </pc:spChg>
      </pc:sldChg>
      <pc:sldChg chg="del">
        <pc:chgData name="Trish Abbin" userId="b818f6ca1408da31" providerId="LiveId" clId="{D32CF9D6-1E23-47F7-9C7B-2CF8C10DF237}" dt="2021-02-14T22:33:03.733" v="1863" actId="2696"/>
        <pc:sldMkLst>
          <pc:docMk/>
          <pc:sldMk cId="706585499" sldId="261"/>
        </pc:sldMkLst>
      </pc:sldChg>
      <pc:sldChg chg="addSp modSp mod modNotesTx">
        <pc:chgData name="Trish Abbin" userId="b818f6ca1408da31" providerId="LiveId" clId="{D32CF9D6-1E23-47F7-9C7B-2CF8C10DF237}" dt="2021-02-15T16:13:21.227" v="4670" actId="20577"/>
        <pc:sldMkLst>
          <pc:docMk/>
          <pc:sldMk cId="2041880035" sldId="262"/>
        </pc:sldMkLst>
        <pc:spChg chg="mod">
          <ac:chgData name="Trish Abbin" userId="b818f6ca1408da31" providerId="LiveId" clId="{D32CF9D6-1E23-47F7-9C7B-2CF8C10DF237}" dt="2021-02-14T22:50:11.696" v="2834"/>
          <ac:spMkLst>
            <pc:docMk/>
            <pc:sldMk cId="2041880035" sldId="262"/>
            <ac:spMk id="2" creationId="{EED7CAAA-2BCB-6F47-9612-E50A40CD7ACF}"/>
          </ac:spMkLst>
        </pc:spChg>
        <pc:spChg chg="mod">
          <ac:chgData name="Trish Abbin" userId="b818f6ca1408da31" providerId="LiveId" clId="{D32CF9D6-1E23-47F7-9C7B-2CF8C10DF237}" dt="2021-02-14T23:14:05.836" v="3648" actId="27636"/>
          <ac:spMkLst>
            <pc:docMk/>
            <pc:sldMk cId="2041880035" sldId="262"/>
            <ac:spMk id="3" creationId="{3A60E0C3-9A33-7D49-AD25-E3141B526E54}"/>
          </ac:spMkLst>
        </pc:spChg>
        <pc:spChg chg="add mod">
          <ac:chgData name="Trish Abbin" userId="b818f6ca1408da31" providerId="LiveId" clId="{D32CF9D6-1E23-47F7-9C7B-2CF8C10DF237}" dt="2021-02-15T15:53:22.586" v="3948" actId="20577"/>
          <ac:spMkLst>
            <pc:docMk/>
            <pc:sldMk cId="2041880035" sldId="262"/>
            <ac:spMk id="4" creationId="{827DCA84-DFCC-4C91-9816-B77235A8BAAF}"/>
          </ac:spMkLst>
        </pc:spChg>
      </pc:sldChg>
      <pc:sldChg chg="del ord">
        <pc:chgData name="Trish Abbin" userId="b818f6ca1408da31" providerId="LiveId" clId="{D32CF9D6-1E23-47F7-9C7B-2CF8C10DF237}" dt="2021-02-15T16:44:13.997" v="5136" actId="2696"/>
        <pc:sldMkLst>
          <pc:docMk/>
          <pc:sldMk cId="3287222155" sldId="263"/>
        </pc:sldMkLst>
      </pc:sldChg>
      <pc:sldChg chg="addSp delSp modSp new del mod modNotesTx">
        <pc:chgData name="Trish Abbin" userId="b818f6ca1408da31" providerId="LiveId" clId="{D32CF9D6-1E23-47F7-9C7B-2CF8C10DF237}" dt="2021-02-17T15:16:32.194" v="5360" actId="2696"/>
        <pc:sldMkLst>
          <pc:docMk/>
          <pc:sldMk cId="3665364351" sldId="264"/>
        </pc:sldMkLst>
        <pc:spChg chg="mod">
          <ac:chgData name="Trish Abbin" userId="b818f6ca1408da31" providerId="LiveId" clId="{D32CF9D6-1E23-47F7-9C7B-2CF8C10DF237}" dt="2021-02-15T16:04:56.057" v="3969" actId="27636"/>
          <ac:spMkLst>
            <pc:docMk/>
            <pc:sldMk cId="3665364351" sldId="264"/>
            <ac:spMk id="2" creationId="{A0F8FD28-4727-450E-97AE-69DD8D3F5D4A}"/>
          </ac:spMkLst>
        </pc:spChg>
        <pc:spChg chg="del">
          <ac:chgData name="Trish Abbin" userId="b818f6ca1408da31" providerId="LiveId" clId="{D32CF9D6-1E23-47F7-9C7B-2CF8C10DF237}" dt="2021-02-15T16:04:55.881" v="3968"/>
          <ac:spMkLst>
            <pc:docMk/>
            <pc:sldMk cId="3665364351" sldId="264"/>
            <ac:spMk id="3" creationId="{913B4A35-62AC-4B03-80F2-72F2013960A5}"/>
          </ac:spMkLst>
        </pc:spChg>
        <pc:spChg chg="del">
          <ac:chgData name="Trish Abbin" userId="b818f6ca1408da31" providerId="LiveId" clId="{D32CF9D6-1E23-47F7-9C7B-2CF8C10DF237}" dt="2021-02-15T16:04:55.881" v="3968"/>
          <ac:spMkLst>
            <pc:docMk/>
            <pc:sldMk cId="3665364351" sldId="264"/>
            <ac:spMk id="4" creationId="{83921997-2BD2-45A3-8987-79998B5A7DEA}"/>
          </ac:spMkLst>
        </pc:spChg>
        <pc:spChg chg="del">
          <ac:chgData name="Trish Abbin" userId="b818f6ca1408da31" providerId="LiveId" clId="{D32CF9D6-1E23-47F7-9C7B-2CF8C10DF237}" dt="2021-02-15T16:04:55.881" v="3968"/>
          <ac:spMkLst>
            <pc:docMk/>
            <pc:sldMk cId="3665364351" sldId="264"/>
            <ac:spMk id="5" creationId="{3041101C-8EBA-4B7E-BD5F-5A49FA080E21}"/>
          </ac:spMkLst>
        </pc:spChg>
        <pc:spChg chg="del">
          <ac:chgData name="Trish Abbin" userId="b818f6ca1408da31" providerId="LiveId" clId="{D32CF9D6-1E23-47F7-9C7B-2CF8C10DF237}" dt="2021-02-15T16:04:55.881" v="3968"/>
          <ac:spMkLst>
            <pc:docMk/>
            <pc:sldMk cId="3665364351" sldId="264"/>
            <ac:spMk id="6" creationId="{F08283CC-E7D5-420C-97DD-216E4B7F1773}"/>
          </ac:spMkLst>
        </pc:spChg>
        <pc:spChg chg="add mod">
          <ac:chgData name="Trish Abbin" userId="b818f6ca1408da31" providerId="LiveId" clId="{D32CF9D6-1E23-47F7-9C7B-2CF8C10DF237}" dt="2021-02-15T16:07:42.842" v="4294" actId="20577"/>
          <ac:spMkLst>
            <pc:docMk/>
            <pc:sldMk cId="3665364351" sldId="264"/>
            <ac:spMk id="7" creationId="{8E4B4125-5DAA-4582-8A23-23580818E1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56398-40CC-7E4B-93C4-06FA6FFBF7E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A1171-0D76-E447-8610-D4ED9580C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A1171-0D76-E447-8610-D4ED9580C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4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A1171-0D76-E447-8610-D4ED9580C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4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A1171-0D76-E447-8610-D4ED9580C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A1171-0D76-E447-8610-D4ED9580C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A1171-0D76-E447-8610-D4ED9580C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7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8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29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71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1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0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F58F-9E0A-2A49-B4A7-3E94A2076C75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110C2E-2AAB-8F40-BC8D-44110393F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essah.latson@gmail.com" TargetMode="External"/><Relationship Id="rId2" Type="http://schemas.openxmlformats.org/officeDocument/2006/relationships/hyperlink" Target="mailto:fatcatenterpriseslc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A6A875-AFCF-CE42-A8E6-F490335AA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700" dirty="0">
                <a:solidFill>
                  <a:srgbClr val="FFFFFF"/>
                </a:solidFill>
              </a:rPr>
              <a:t>Business Loans vs. Grants and</a:t>
            </a:r>
            <a:br>
              <a:rPr lang="en-US" sz="4700" dirty="0">
                <a:solidFill>
                  <a:srgbClr val="FFFFFF"/>
                </a:solidFill>
              </a:rPr>
            </a:br>
            <a:r>
              <a:rPr lang="en-US" sz="4700" dirty="0">
                <a:solidFill>
                  <a:srgbClr val="FFFFFF"/>
                </a:solidFill>
              </a:rPr>
              <a:t> Nonprofit vs. For Profit Entities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69480-F073-A44E-9587-EFDE2C44A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>
                    <a:alpha val="70000"/>
                  </a:srgbClr>
                </a:solidFill>
              </a:rPr>
              <a:t>Exploring funding options, eligibility, terms, and overall structure of your business based on your goals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7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3FD0-545A-EC40-AA4E-9A5A7C75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What is the difference between a </a:t>
            </a:r>
            <a:br>
              <a:rPr lang="en-US" dirty="0"/>
            </a:br>
            <a:r>
              <a:rPr lang="en-US" dirty="0"/>
              <a:t>loan and a grant?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0C754-4DA4-4160-A9C7-D6395FAC97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Loans:	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2B7B6A-3CD6-4844-BC29-F2F82A5C23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Funded by financial institutions such as banks, CDFI’s, alternative lenders, etc. and MUST be repaid.</a:t>
            </a:r>
          </a:p>
          <a:p>
            <a:r>
              <a:rPr lang="en-US" dirty="0"/>
              <a:t>Loans are based on credit worthiness, collateral and ability to repay.</a:t>
            </a:r>
          </a:p>
          <a:p>
            <a:r>
              <a:rPr lang="en-US" dirty="0"/>
              <a:t>Loans charge interest (dependent on several factors)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60D82F-A5D2-4400-8C75-7819E8ACE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Grants: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0594-0E2D-49F7-9233-858C99F479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Funded by government or other non-financial entity, corporations, foundations, etc.</a:t>
            </a:r>
          </a:p>
          <a:p>
            <a:r>
              <a:rPr lang="en-US" dirty="0"/>
              <a:t>Typically, ONLY for non-profits</a:t>
            </a:r>
          </a:p>
          <a:p>
            <a:r>
              <a:rPr lang="en-US" dirty="0"/>
              <a:t>Does NOT require repayment.</a:t>
            </a:r>
          </a:p>
          <a:p>
            <a:r>
              <a:rPr lang="en-US" dirty="0"/>
              <a:t>Typically fund the “what” of the work, mission based.</a:t>
            </a:r>
          </a:p>
          <a:p>
            <a:r>
              <a:rPr lang="en-US" dirty="0"/>
              <a:t>Has very specific uses of funds</a:t>
            </a:r>
          </a:p>
        </p:txBody>
      </p:sp>
    </p:spTree>
    <p:extLst>
      <p:ext uri="{BB962C8B-B14F-4D97-AF65-F5344CB8AC3E}">
        <p14:creationId xmlns:p14="http://schemas.microsoft.com/office/powerpoint/2010/main" val="313280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6094-07E5-3541-A4A0-6162349F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What is a business loan?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EC70-2516-E748-B956-01ED0134A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Repayment within 2-25 years, plus interest depending on type and size of loan</a:t>
            </a:r>
          </a:p>
          <a:p>
            <a:r>
              <a:rPr lang="en-US" dirty="0"/>
              <a:t>Different loan types can be used for:</a:t>
            </a:r>
          </a:p>
          <a:p>
            <a:pPr lvl="1"/>
            <a:r>
              <a:rPr lang="en-US" dirty="0"/>
              <a:t>Almost anything business related, start up costs, marketing, payroll, space, etc.</a:t>
            </a:r>
          </a:p>
          <a:p>
            <a:pPr lvl="1"/>
            <a:r>
              <a:rPr lang="en-US" dirty="0"/>
              <a:t>Large equipment and real estate including construction</a:t>
            </a:r>
          </a:p>
          <a:p>
            <a:r>
              <a:rPr lang="en-US" dirty="0"/>
              <a:t>Lenders take your credit score and finances into consideration when making a lending decision</a:t>
            </a:r>
          </a:p>
        </p:txBody>
      </p:sp>
    </p:spTree>
    <p:extLst>
      <p:ext uri="{BB962C8B-B14F-4D97-AF65-F5344CB8AC3E}">
        <p14:creationId xmlns:p14="http://schemas.microsoft.com/office/powerpoint/2010/main" val="317120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AE7B-C6E2-4948-85BF-F13D9310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Business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D2837-DDF6-6F4F-9AD9-2E1E80CE1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Business line of credit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Equipment/vehicle loans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Invoice financing and factoring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Merchant cash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SBA loans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Bank secured and unsecured loans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Alternative business loans</a:t>
            </a:r>
          </a:p>
        </p:txBody>
      </p:sp>
    </p:spTree>
    <p:extLst>
      <p:ext uri="{BB962C8B-B14F-4D97-AF65-F5344CB8AC3E}">
        <p14:creationId xmlns:p14="http://schemas.microsoft.com/office/powerpoint/2010/main" val="216265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26E3-F726-4648-BD26-FB0D4878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E216-FFB4-894E-8101-6B2844F69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r>
              <a:rPr lang="en-US" dirty="0"/>
              <a:t>Offered by governments and private organizations and are (generally) highly competitive</a:t>
            </a:r>
          </a:p>
          <a:p>
            <a:r>
              <a:rPr lang="en-US" dirty="0"/>
              <a:t>Types include:</a:t>
            </a:r>
          </a:p>
          <a:p>
            <a:pPr lvl="1"/>
            <a:r>
              <a:rPr lang="en-US" u="sng" dirty="0"/>
              <a:t>Federal business grants </a:t>
            </a:r>
            <a:r>
              <a:rPr lang="en-US" dirty="0"/>
              <a:t>(such as National Institutes of Health, National Science Foundation)</a:t>
            </a:r>
          </a:p>
          <a:p>
            <a:pPr lvl="1"/>
            <a:r>
              <a:rPr lang="en-US" u="sng" dirty="0"/>
              <a:t>State business grants</a:t>
            </a:r>
            <a:r>
              <a:rPr lang="en-US" dirty="0"/>
              <a:t>—generally less competitive than Feds (Check with U.S. EDA, State Business Incentives Database)</a:t>
            </a:r>
          </a:p>
          <a:p>
            <a:pPr lvl="1"/>
            <a:r>
              <a:rPr lang="en-US" u="sng" dirty="0"/>
              <a:t>Local business grants</a:t>
            </a:r>
            <a:r>
              <a:rPr lang="en-US" dirty="0"/>
              <a:t>: New Mexico True </a:t>
            </a:r>
            <a:r>
              <a:rPr lang="en-US" dirty="0" err="1"/>
              <a:t>CoOp</a:t>
            </a:r>
            <a:r>
              <a:rPr lang="en-US" dirty="0"/>
              <a:t> Program</a:t>
            </a:r>
          </a:p>
          <a:p>
            <a:pPr lvl="1"/>
            <a:r>
              <a:rPr lang="en-US" u="sng" dirty="0"/>
              <a:t>Small business relief grants: </a:t>
            </a:r>
            <a:r>
              <a:rPr lang="en-US" dirty="0"/>
              <a:t>Amazon, Facebook, James Beard, and more</a:t>
            </a:r>
          </a:p>
          <a:p>
            <a:pPr lvl="1"/>
            <a:r>
              <a:rPr lang="en-US" u="sng" dirty="0"/>
              <a:t>Corporate business grants: </a:t>
            </a:r>
            <a:r>
              <a:rPr lang="en-US" dirty="0"/>
              <a:t>generally competition-based, </a:t>
            </a:r>
            <a:r>
              <a:rPr lang="en-US" dirty="0" err="1"/>
              <a:t>ie</a:t>
            </a:r>
            <a:r>
              <a:rPr lang="en-US" dirty="0"/>
              <a:t> FedEx, Intuit, Visa</a:t>
            </a:r>
          </a:p>
          <a:p>
            <a:pPr lvl="1"/>
            <a:r>
              <a:rPr lang="en-US" u="sng" dirty="0"/>
              <a:t>Research business grants</a:t>
            </a:r>
            <a:r>
              <a:rPr lang="en-US" dirty="0"/>
              <a:t>: scientific R&amp;D through the Feds (SBIR)</a:t>
            </a:r>
          </a:p>
          <a:p>
            <a:pPr lvl="1"/>
            <a:r>
              <a:rPr lang="en-US" u="sng" dirty="0"/>
              <a:t>Specialty business grants</a:t>
            </a:r>
            <a:r>
              <a:rPr lang="en-US" dirty="0"/>
              <a:t>: under-represented or unique demographics, minority-owned, Veteran-owned,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3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7CAAA-2BCB-6F47-9612-E50A40CD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For-profit vs. Non-profit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0E0C3-9A33-7D49-AD25-E3141B526E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Little start up regulation (in NM, CRS1 and local business license)</a:t>
            </a:r>
          </a:p>
          <a:p>
            <a:r>
              <a:rPr lang="en-US" dirty="0"/>
              <a:t>The aim of for-profit organizations is to sell a product or service that generates money.</a:t>
            </a:r>
          </a:p>
          <a:p>
            <a:r>
              <a:rPr lang="en-US" dirty="0"/>
              <a:t>Has the choice of how to spend profits.</a:t>
            </a:r>
          </a:p>
          <a:p>
            <a:r>
              <a:rPr lang="en-US" dirty="0"/>
              <a:t>Looser accounting regulations, not required to account how money was spent (outside of IRS and TRD).</a:t>
            </a:r>
          </a:p>
          <a:p>
            <a:r>
              <a:rPr lang="en-US" dirty="0"/>
              <a:t>Pays taxes on profit and on sales.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DCA84-DFCC-4C91-9816-B77235A8BA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Non-profit status applied to and granted by IRS.</a:t>
            </a:r>
          </a:p>
          <a:p>
            <a:r>
              <a:rPr lang="en-US" dirty="0"/>
              <a:t>The aim for non-profits is usually mission based.(charity, chamber of commerce, foundations, etc.)</a:t>
            </a:r>
          </a:p>
          <a:p>
            <a:r>
              <a:rPr lang="en-US" dirty="0"/>
              <a:t>Typically grant funded and therefore must report how funds were used, some uses are not permitted.</a:t>
            </a:r>
          </a:p>
          <a:p>
            <a:r>
              <a:rPr lang="en-US" dirty="0"/>
              <a:t>Taxes are not paid on net income but yes for state and property taxes.</a:t>
            </a:r>
          </a:p>
          <a:p>
            <a:r>
              <a:rPr lang="en-US" dirty="0"/>
              <a:t>Income must be used as reserves (to pay expenses, have a savings, go back into services,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8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68ECCF-8A52-4CDB-9360-EEDB7A716FF3}"/>
              </a:ext>
            </a:extLst>
          </p:cNvPr>
          <p:cNvSpPr txBox="1"/>
          <p:nvPr/>
        </p:nvSpPr>
        <p:spPr>
          <a:xfrm>
            <a:off x="3276600" y="1219200"/>
            <a:ext cx="675377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Contact Info for consultations:</a:t>
            </a:r>
          </a:p>
          <a:p>
            <a:r>
              <a:rPr lang="en-US" sz="3200" dirty="0"/>
              <a:t>Trish Abbin</a:t>
            </a:r>
          </a:p>
          <a:p>
            <a:r>
              <a:rPr lang="en-US" sz="3200" dirty="0">
                <a:hlinkClick r:id="rId2"/>
              </a:rPr>
              <a:t>fatcatenterpriseslc@gmail.com</a:t>
            </a:r>
            <a:endParaRPr lang="en-US" sz="3200" dirty="0"/>
          </a:p>
          <a:p>
            <a:r>
              <a:rPr lang="en-US" sz="3200"/>
              <a:t>505-280-6502</a:t>
            </a:r>
          </a:p>
          <a:p>
            <a:endParaRPr lang="en-US" sz="3200" dirty="0"/>
          </a:p>
          <a:p>
            <a:r>
              <a:rPr lang="en-US" sz="3200" dirty="0"/>
              <a:t>Tessah </a:t>
            </a:r>
            <a:r>
              <a:rPr lang="en-US" sz="3200" dirty="0" err="1"/>
              <a:t>Latson</a:t>
            </a:r>
            <a:endParaRPr lang="en-US" sz="3200" dirty="0"/>
          </a:p>
          <a:p>
            <a:r>
              <a:rPr lang="en-US" sz="3200" dirty="0">
                <a:hlinkClick r:id="rId3"/>
              </a:rPr>
              <a:t>Tessah.latson@gmail.com</a:t>
            </a:r>
            <a:endParaRPr lang="en-US" sz="3200" dirty="0"/>
          </a:p>
          <a:p>
            <a:r>
              <a:rPr lang="en-US" sz="3200" dirty="0"/>
              <a:t>505-401-3242</a:t>
            </a:r>
          </a:p>
        </p:txBody>
      </p:sp>
    </p:spTree>
    <p:extLst>
      <p:ext uri="{BB962C8B-B14F-4D97-AF65-F5344CB8AC3E}">
        <p14:creationId xmlns:p14="http://schemas.microsoft.com/office/powerpoint/2010/main" val="3840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2719</TotalTime>
  <Words>536</Words>
  <Application>Microsoft Office PowerPoint</Application>
  <PresentationFormat>Widescreen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Business Loans vs. Grants and  Nonprofit vs. For Profit Entities</vt:lpstr>
      <vt:lpstr> What is the difference between a  loan and a grant? </vt:lpstr>
      <vt:lpstr>What is a business loan? </vt:lpstr>
      <vt:lpstr>Types of Business Loans</vt:lpstr>
      <vt:lpstr>Business Grants</vt:lpstr>
      <vt:lpstr>For-profit vs. Non-profit structures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Tessah Latson</dc:creator>
  <cp:lastModifiedBy>Trish Abbin</cp:lastModifiedBy>
  <cp:revision>18</cp:revision>
  <dcterms:created xsi:type="dcterms:W3CDTF">2021-02-12T17:18:56Z</dcterms:created>
  <dcterms:modified xsi:type="dcterms:W3CDTF">2021-02-17T15:18:07Z</dcterms:modified>
</cp:coreProperties>
</file>